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1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C9B27-43C2-4708-9989-DC3BF79492F4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ZA"/>
        </a:p>
      </dgm:t>
    </dgm:pt>
    <dgm:pt modelId="{A3001B83-7CFE-49FB-83D8-1337E05D8DCD}">
      <dgm:prSet phldrT="[Text]" custT="1"/>
      <dgm:spPr/>
      <dgm:t>
        <a:bodyPr/>
        <a:lstStyle/>
        <a:p>
          <a:endParaRPr lang="en-US" sz="2400" dirty="0"/>
        </a:p>
        <a:p>
          <a:r>
            <a:rPr lang="en-US" sz="2400" dirty="0"/>
            <a:t>Low Likelihood / High Impact</a:t>
          </a:r>
        </a:p>
        <a:p>
          <a:r>
            <a:rPr lang="en-US" sz="1400" dirty="0"/>
            <a:t>Earthquake</a:t>
          </a:r>
        </a:p>
        <a:p>
          <a:r>
            <a:rPr lang="en-US" sz="1400" dirty="0"/>
            <a:t>Cyber attack / ransom</a:t>
          </a:r>
        </a:p>
        <a:p>
          <a:r>
            <a:rPr lang="en-US" sz="1400" dirty="0"/>
            <a:t>Pandemic</a:t>
          </a:r>
        </a:p>
        <a:p>
          <a:endParaRPr lang="en-US" sz="1400" dirty="0"/>
        </a:p>
        <a:p>
          <a:endParaRPr lang="en-ZA" sz="2700" dirty="0"/>
        </a:p>
      </dgm:t>
    </dgm:pt>
    <dgm:pt modelId="{963705D3-8CD7-4B89-847E-77A3911A98C0}" type="parTrans" cxnId="{7A62189A-A4E7-4894-A302-66DB9B8CED54}">
      <dgm:prSet/>
      <dgm:spPr/>
      <dgm:t>
        <a:bodyPr/>
        <a:lstStyle/>
        <a:p>
          <a:endParaRPr lang="en-ZA"/>
        </a:p>
      </dgm:t>
    </dgm:pt>
    <dgm:pt modelId="{F8737210-7595-4394-B128-BA0A9381D6C1}" type="sibTrans" cxnId="{7A62189A-A4E7-4894-A302-66DB9B8CED54}">
      <dgm:prSet/>
      <dgm:spPr/>
      <dgm:t>
        <a:bodyPr/>
        <a:lstStyle/>
        <a:p>
          <a:endParaRPr lang="en-ZA"/>
        </a:p>
      </dgm:t>
    </dgm:pt>
    <dgm:pt modelId="{F2EC2DA7-2C48-44A8-8596-316798474FE3}">
      <dgm:prSet phldrT="[Text]" custT="1"/>
      <dgm:spPr/>
      <dgm:t>
        <a:bodyPr/>
        <a:lstStyle/>
        <a:p>
          <a:pPr>
            <a:lnSpc>
              <a:spcPct val="90000"/>
            </a:lnSpc>
          </a:pPr>
          <a:endParaRPr lang="en-US" sz="2000" dirty="0"/>
        </a:p>
        <a:p>
          <a:pPr>
            <a:lnSpc>
              <a:spcPct val="90000"/>
            </a:lnSpc>
          </a:pPr>
          <a:endParaRPr lang="en-US" sz="2000" dirty="0"/>
        </a:p>
        <a:p>
          <a:pPr>
            <a:lnSpc>
              <a:spcPct val="90000"/>
            </a:lnSpc>
          </a:pPr>
          <a:r>
            <a:rPr lang="en-US" sz="2400" dirty="0"/>
            <a:t>High Likelihood / High Impact</a:t>
          </a:r>
        </a:p>
        <a:p>
          <a:pPr>
            <a:lnSpc>
              <a:spcPts val="1580"/>
            </a:lnSpc>
          </a:pPr>
          <a:r>
            <a:rPr lang="en-US" sz="1400" dirty="0"/>
            <a:t>Load Shedding</a:t>
          </a:r>
        </a:p>
        <a:p>
          <a:pPr>
            <a:lnSpc>
              <a:spcPts val="1580"/>
            </a:lnSpc>
          </a:pPr>
          <a:r>
            <a:rPr lang="en-US" sz="1400" dirty="0"/>
            <a:t>Loss / theft of computers and business phones</a:t>
          </a:r>
        </a:p>
        <a:p>
          <a:pPr>
            <a:lnSpc>
              <a:spcPts val="1580"/>
            </a:lnSpc>
          </a:pPr>
          <a:r>
            <a:rPr lang="en-US" sz="1400" dirty="0"/>
            <a:t>Data breach (POPIA)</a:t>
          </a:r>
        </a:p>
        <a:p>
          <a:pPr>
            <a:lnSpc>
              <a:spcPts val="1580"/>
            </a:lnSpc>
          </a:pPr>
          <a:r>
            <a:rPr lang="en-US" sz="1400" dirty="0"/>
            <a:t>Unrest, strikes and riots</a:t>
          </a:r>
        </a:p>
        <a:p>
          <a:pPr>
            <a:lnSpc>
              <a:spcPts val="1580"/>
            </a:lnSpc>
          </a:pPr>
          <a:r>
            <a:rPr lang="en-US" sz="1400" dirty="0"/>
            <a:t>Fire and floods</a:t>
          </a:r>
        </a:p>
        <a:p>
          <a:pPr>
            <a:lnSpc>
              <a:spcPct val="90000"/>
            </a:lnSpc>
          </a:pPr>
          <a:endParaRPr lang="en-US" sz="1400" dirty="0"/>
        </a:p>
        <a:p>
          <a:pPr>
            <a:lnSpc>
              <a:spcPct val="90000"/>
            </a:lnSpc>
          </a:pPr>
          <a:endParaRPr lang="en-US" sz="1400" dirty="0"/>
        </a:p>
        <a:p>
          <a:pPr>
            <a:lnSpc>
              <a:spcPct val="90000"/>
            </a:lnSpc>
          </a:pPr>
          <a:endParaRPr lang="en-ZA" sz="2600" dirty="0"/>
        </a:p>
      </dgm:t>
    </dgm:pt>
    <dgm:pt modelId="{508B63F5-8763-44A8-ADC8-3767A6A13C44}" type="parTrans" cxnId="{DA6F6DBF-4D5E-4541-A80E-DECBD4165451}">
      <dgm:prSet/>
      <dgm:spPr/>
      <dgm:t>
        <a:bodyPr/>
        <a:lstStyle/>
        <a:p>
          <a:endParaRPr lang="en-ZA"/>
        </a:p>
      </dgm:t>
    </dgm:pt>
    <dgm:pt modelId="{1106E924-F2AB-4C32-A1FE-299E0296A15D}" type="sibTrans" cxnId="{DA6F6DBF-4D5E-4541-A80E-DECBD4165451}">
      <dgm:prSet/>
      <dgm:spPr/>
      <dgm:t>
        <a:bodyPr/>
        <a:lstStyle/>
        <a:p>
          <a:endParaRPr lang="en-ZA"/>
        </a:p>
      </dgm:t>
    </dgm:pt>
    <dgm:pt modelId="{0E6DAB5B-1B26-4B67-9E59-C62CA9DFE242}">
      <dgm:prSet phldrT="[Text]" custT="1"/>
      <dgm:spPr/>
      <dgm:t>
        <a:bodyPr/>
        <a:lstStyle/>
        <a:p>
          <a:r>
            <a:rPr lang="en-US" sz="2400" dirty="0"/>
            <a:t>Low Likelihood / Low Impact</a:t>
          </a:r>
        </a:p>
        <a:p>
          <a:r>
            <a:rPr lang="en-ZA" sz="1400" dirty="0"/>
            <a:t>Data backup failure</a:t>
          </a:r>
        </a:p>
        <a:p>
          <a:r>
            <a:rPr lang="en-ZA" sz="1400" dirty="0"/>
            <a:t>Machinery and vehicle breakdown</a:t>
          </a:r>
        </a:p>
        <a:p>
          <a:endParaRPr lang="en-ZA" sz="1400" dirty="0"/>
        </a:p>
      </dgm:t>
    </dgm:pt>
    <dgm:pt modelId="{0BB62B57-86CA-4AA1-8000-AF436B3BA182}" type="parTrans" cxnId="{7B2048B7-5E72-436C-955D-BB19F2C3AA86}">
      <dgm:prSet/>
      <dgm:spPr/>
      <dgm:t>
        <a:bodyPr/>
        <a:lstStyle/>
        <a:p>
          <a:endParaRPr lang="en-ZA"/>
        </a:p>
      </dgm:t>
    </dgm:pt>
    <dgm:pt modelId="{F7E3B52B-84F7-4344-9C11-BD1C47CFCCDC}" type="sibTrans" cxnId="{7B2048B7-5E72-436C-955D-BB19F2C3AA86}">
      <dgm:prSet/>
      <dgm:spPr/>
      <dgm:t>
        <a:bodyPr/>
        <a:lstStyle/>
        <a:p>
          <a:endParaRPr lang="en-ZA"/>
        </a:p>
      </dgm:t>
    </dgm:pt>
    <dgm:pt modelId="{A12C73FC-9C4D-4830-868B-7C6C6BCCC808}">
      <dgm:prSet phldrT="[Text]" custT="1"/>
      <dgm:spPr/>
      <dgm:t>
        <a:bodyPr/>
        <a:lstStyle/>
        <a:p>
          <a:r>
            <a:rPr lang="en-US" sz="2400" dirty="0"/>
            <a:t>High Likelihood / Low Impact</a:t>
          </a:r>
        </a:p>
        <a:p>
          <a:r>
            <a:rPr lang="en-US" sz="1400" dirty="0"/>
            <a:t>Water shortages</a:t>
          </a:r>
        </a:p>
        <a:p>
          <a:r>
            <a:rPr lang="en-US" sz="1400" dirty="0"/>
            <a:t>Seasonal illnesses affecting key staff</a:t>
          </a:r>
        </a:p>
        <a:p>
          <a:r>
            <a:rPr lang="en-US" sz="1400" dirty="0"/>
            <a:t>Wildfires (mountain ranges, will be disruptive but not significantly)</a:t>
          </a:r>
        </a:p>
        <a:p>
          <a:endParaRPr lang="en-ZA" sz="1400" dirty="0"/>
        </a:p>
      </dgm:t>
    </dgm:pt>
    <dgm:pt modelId="{0E2CFE74-A455-4AE6-830D-E4E23D5A2BA2}" type="parTrans" cxnId="{5069AA12-DA39-41B5-B286-B1ADDBF6B84B}">
      <dgm:prSet/>
      <dgm:spPr/>
      <dgm:t>
        <a:bodyPr/>
        <a:lstStyle/>
        <a:p>
          <a:endParaRPr lang="en-ZA"/>
        </a:p>
      </dgm:t>
    </dgm:pt>
    <dgm:pt modelId="{92547304-9E00-4619-8EE3-135C1BAAAECA}" type="sibTrans" cxnId="{5069AA12-DA39-41B5-B286-B1ADDBF6B84B}">
      <dgm:prSet/>
      <dgm:spPr/>
      <dgm:t>
        <a:bodyPr/>
        <a:lstStyle/>
        <a:p>
          <a:endParaRPr lang="en-ZA"/>
        </a:p>
      </dgm:t>
    </dgm:pt>
    <dgm:pt modelId="{7E63BDC1-46FD-4088-A247-1E8A7E088C3E}" type="pres">
      <dgm:prSet presAssocID="{170C9B27-43C2-4708-9989-DC3BF79492F4}" presName="matrix" presStyleCnt="0">
        <dgm:presLayoutVars>
          <dgm:chMax val="1"/>
          <dgm:dir/>
          <dgm:resizeHandles val="exact"/>
        </dgm:presLayoutVars>
      </dgm:prSet>
      <dgm:spPr/>
    </dgm:pt>
    <dgm:pt modelId="{3061B347-4362-4125-B18E-FE892F752321}" type="pres">
      <dgm:prSet presAssocID="{170C9B27-43C2-4708-9989-DC3BF79492F4}" presName="diamond" presStyleLbl="bgShp" presStyleIdx="0" presStyleCnt="1"/>
      <dgm:spPr/>
    </dgm:pt>
    <dgm:pt modelId="{2C73DCC5-322D-4D1C-9AC1-A89431EECFCF}" type="pres">
      <dgm:prSet presAssocID="{170C9B27-43C2-4708-9989-DC3BF79492F4}" presName="quad1" presStyleLbl="node1" presStyleIdx="0" presStyleCnt="4" custLinFactNeighborX="756" custLinFactNeighborY="261">
        <dgm:presLayoutVars>
          <dgm:chMax val="0"/>
          <dgm:chPref val="0"/>
          <dgm:bulletEnabled val="1"/>
        </dgm:presLayoutVars>
      </dgm:prSet>
      <dgm:spPr/>
    </dgm:pt>
    <dgm:pt modelId="{CCE023FE-2472-497C-A124-9D177AFE09D9}" type="pres">
      <dgm:prSet presAssocID="{170C9B27-43C2-4708-9989-DC3BF79492F4}" presName="quad2" presStyleLbl="node1" presStyleIdx="1" presStyleCnt="4" custLinFactNeighborX="-1399" custLinFactNeighborY="261">
        <dgm:presLayoutVars>
          <dgm:chMax val="0"/>
          <dgm:chPref val="0"/>
          <dgm:bulletEnabled val="1"/>
        </dgm:presLayoutVars>
      </dgm:prSet>
      <dgm:spPr/>
    </dgm:pt>
    <dgm:pt modelId="{8DA94F47-DC9B-4A60-A852-07B967F35E83}" type="pres">
      <dgm:prSet presAssocID="{170C9B27-43C2-4708-9989-DC3BF79492F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D79160A-71CC-495C-866E-C42AD13C78C8}" type="pres">
      <dgm:prSet presAssocID="{170C9B27-43C2-4708-9989-DC3BF79492F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B5E3E07-F192-4D54-91DB-852A48040624}" type="presOf" srcId="{170C9B27-43C2-4708-9989-DC3BF79492F4}" destId="{7E63BDC1-46FD-4088-A247-1E8A7E088C3E}" srcOrd="0" destOrd="0" presId="urn:microsoft.com/office/officeart/2005/8/layout/matrix3"/>
    <dgm:cxn modelId="{5069AA12-DA39-41B5-B286-B1ADDBF6B84B}" srcId="{170C9B27-43C2-4708-9989-DC3BF79492F4}" destId="{A12C73FC-9C4D-4830-868B-7C6C6BCCC808}" srcOrd="3" destOrd="0" parTransId="{0E2CFE74-A455-4AE6-830D-E4E23D5A2BA2}" sibTransId="{92547304-9E00-4619-8EE3-135C1BAAAECA}"/>
    <dgm:cxn modelId="{BC0A3333-3FA6-4F73-8FFF-BD71B2C14BE9}" type="presOf" srcId="{0E6DAB5B-1B26-4B67-9E59-C62CA9DFE242}" destId="{8DA94F47-DC9B-4A60-A852-07B967F35E83}" srcOrd="0" destOrd="0" presId="urn:microsoft.com/office/officeart/2005/8/layout/matrix3"/>
    <dgm:cxn modelId="{9733B339-6804-474C-8556-D56E6E04F343}" type="presOf" srcId="{A3001B83-7CFE-49FB-83D8-1337E05D8DCD}" destId="{2C73DCC5-322D-4D1C-9AC1-A89431EECFCF}" srcOrd="0" destOrd="0" presId="urn:microsoft.com/office/officeart/2005/8/layout/matrix3"/>
    <dgm:cxn modelId="{9396775B-839F-4945-A625-DC9A40D21578}" type="presOf" srcId="{F2EC2DA7-2C48-44A8-8596-316798474FE3}" destId="{CCE023FE-2472-497C-A124-9D177AFE09D9}" srcOrd="0" destOrd="0" presId="urn:microsoft.com/office/officeart/2005/8/layout/matrix3"/>
    <dgm:cxn modelId="{7A62189A-A4E7-4894-A302-66DB9B8CED54}" srcId="{170C9B27-43C2-4708-9989-DC3BF79492F4}" destId="{A3001B83-7CFE-49FB-83D8-1337E05D8DCD}" srcOrd="0" destOrd="0" parTransId="{963705D3-8CD7-4B89-847E-77A3911A98C0}" sibTransId="{F8737210-7595-4394-B128-BA0A9381D6C1}"/>
    <dgm:cxn modelId="{5191CBA8-7453-445A-80D0-D4CE1F64CC7E}" type="presOf" srcId="{A12C73FC-9C4D-4830-868B-7C6C6BCCC808}" destId="{ED79160A-71CC-495C-866E-C42AD13C78C8}" srcOrd="0" destOrd="0" presId="urn:microsoft.com/office/officeart/2005/8/layout/matrix3"/>
    <dgm:cxn modelId="{7B2048B7-5E72-436C-955D-BB19F2C3AA86}" srcId="{170C9B27-43C2-4708-9989-DC3BF79492F4}" destId="{0E6DAB5B-1B26-4B67-9E59-C62CA9DFE242}" srcOrd="2" destOrd="0" parTransId="{0BB62B57-86CA-4AA1-8000-AF436B3BA182}" sibTransId="{F7E3B52B-84F7-4344-9C11-BD1C47CFCCDC}"/>
    <dgm:cxn modelId="{DA6F6DBF-4D5E-4541-A80E-DECBD4165451}" srcId="{170C9B27-43C2-4708-9989-DC3BF79492F4}" destId="{F2EC2DA7-2C48-44A8-8596-316798474FE3}" srcOrd="1" destOrd="0" parTransId="{508B63F5-8763-44A8-ADC8-3767A6A13C44}" sibTransId="{1106E924-F2AB-4C32-A1FE-299E0296A15D}"/>
    <dgm:cxn modelId="{33E1B4C5-21F9-4D31-AC87-A057142EAC59}" type="presParOf" srcId="{7E63BDC1-46FD-4088-A247-1E8A7E088C3E}" destId="{3061B347-4362-4125-B18E-FE892F752321}" srcOrd="0" destOrd="0" presId="urn:microsoft.com/office/officeart/2005/8/layout/matrix3"/>
    <dgm:cxn modelId="{1AB04240-EE7C-40D0-B674-90B843070F47}" type="presParOf" srcId="{7E63BDC1-46FD-4088-A247-1E8A7E088C3E}" destId="{2C73DCC5-322D-4D1C-9AC1-A89431EECFCF}" srcOrd="1" destOrd="0" presId="urn:microsoft.com/office/officeart/2005/8/layout/matrix3"/>
    <dgm:cxn modelId="{B50326B6-B5CC-4BB1-B7DA-ADEA818D71DD}" type="presParOf" srcId="{7E63BDC1-46FD-4088-A247-1E8A7E088C3E}" destId="{CCE023FE-2472-497C-A124-9D177AFE09D9}" srcOrd="2" destOrd="0" presId="urn:microsoft.com/office/officeart/2005/8/layout/matrix3"/>
    <dgm:cxn modelId="{CE6D461F-20AF-4FA6-BBBB-6E3839844C60}" type="presParOf" srcId="{7E63BDC1-46FD-4088-A247-1E8A7E088C3E}" destId="{8DA94F47-DC9B-4A60-A852-07B967F35E83}" srcOrd="3" destOrd="0" presId="urn:microsoft.com/office/officeart/2005/8/layout/matrix3"/>
    <dgm:cxn modelId="{63E052F0-CB6D-4CEC-8FF1-C41E587A544D}" type="presParOf" srcId="{7E63BDC1-46FD-4088-A247-1E8A7E088C3E}" destId="{ED79160A-71CC-495C-866E-C42AD13C78C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1B347-4362-4125-B18E-FE892F752321}">
      <dsp:nvSpPr>
        <dsp:cNvPr id="0" name=""/>
        <dsp:cNvSpPr/>
      </dsp:nvSpPr>
      <dsp:spPr>
        <a:xfrm>
          <a:off x="2618912" y="0"/>
          <a:ext cx="6507332" cy="6507332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73DCC5-322D-4D1C-9AC1-A89431EECFCF}">
      <dsp:nvSpPr>
        <dsp:cNvPr id="0" name=""/>
        <dsp:cNvSpPr/>
      </dsp:nvSpPr>
      <dsp:spPr>
        <a:xfrm>
          <a:off x="3256295" y="624820"/>
          <a:ext cx="2537859" cy="25378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Low Likelihood / High Impact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Earthquake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Cyber attack / ransom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Pandemic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700" kern="1200" dirty="0"/>
        </a:p>
      </dsp:txBody>
      <dsp:txXfrm>
        <a:off x="3380183" y="748708"/>
        <a:ext cx="2290083" cy="2290083"/>
      </dsp:txXfrm>
    </dsp:sp>
    <dsp:sp modelId="{CCE023FE-2472-497C-A124-9D177AFE09D9}">
      <dsp:nvSpPr>
        <dsp:cNvPr id="0" name=""/>
        <dsp:cNvSpPr/>
      </dsp:nvSpPr>
      <dsp:spPr>
        <a:xfrm>
          <a:off x="5934683" y="624820"/>
          <a:ext cx="2537859" cy="253785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High Likelihood / High Impact</a:t>
          </a:r>
        </a:p>
        <a:p>
          <a:pPr marL="0" lvl="0" indent="0" algn="ctr" defTabSz="889000">
            <a:lnSpc>
              <a:spcPts val="158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Load Shedding</a:t>
          </a:r>
        </a:p>
        <a:p>
          <a:pPr marL="0" lvl="0" indent="0" algn="ctr" defTabSz="889000">
            <a:lnSpc>
              <a:spcPts val="158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Loss / theft of computers and business phones</a:t>
          </a:r>
        </a:p>
        <a:p>
          <a:pPr marL="0" lvl="0" indent="0" algn="ctr" defTabSz="889000">
            <a:lnSpc>
              <a:spcPts val="158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Data breach (POPIA)</a:t>
          </a:r>
        </a:p>
        <a:p>
          <a:pPr marL="0" lvl="0" indent="0" algn="ctr" defTabSz="889000">
            <a:lnSpc>
              <a:spcPts val="158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Unrest, strikes and riots</a:t>
          </a:r>
        </a:p>
        <a:p>
          <a:pPr marL="0" lvl="0" indent="0" algn="ctr" defTabSz="889000">
            <a:lnSpc>
              <a:spcPts val="158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Fire and floods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2600" kern="1200" dirty="0"/>
        </a:p>
      </dsp:txBody>
      <dsp:txXfrm>
        <a:off x="6058571" y="748708"/>
        <a:ext cx="2290083" cy="2290083"/>
      </dsp:txXfrm>
    </dsp:sp>
    <dsp:sp modelId="{8DA94F47-DC9B-4A60-A852-07B967F35E83}">
      <dsp:nvSpPr>
        <dsp:cNvPr id="0" name=""/>
        <dsp:cNvSpPr/>
      </dsp:nvSpPr>
      <dsp:spPr>
        <a:xfrm>
          <a:off x="3237109" y="3351275"/>
          <a:ext cx="2537859" cy="253785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Low Likelihood / Low Impact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/>
            <a:t>Data backup failure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/>
            <a:t>Machinery and vehicle breakdown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400" kern="1200" dirty="0"/>
        </a:p>
      </dsp:txBody>
      <dsp:txXfrm>
        <a:off x="3360997" y="3475163"/>
        <a:ext cx="2290083" cy="2290083"/>
      </dsp:txXfrm>
    </dsp:sp>
    <dsp:sp modelId="{ED79160A-71CC-495C-866E-C42AD13C78C8}">
      <dsp:nvSpPr>
        <dsp:cNvPr id="0" name=""/>
        <dsp:cNvSpPr/>
      </dsp:nvSpPr>
      <dsp:spPr>
        <a:xfrm>
          <a:off x="5970188" y="3351275"/>
          <a:ext cx="2537859" cy="253785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High Likelihood / Low Impact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Water shortages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Seasonal illnesses affecting key staff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Wildfires (mountain ranges, will be disruptive but not significantly)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400" kern="1200" dirty="0"/>
        </a:p>
      </dsp:txBody>
      <dsp:txXfrm>
        <a:off x="6094076" y="3475163"/>
        <a:ext cx="2290083" cy="2290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59D29-9823-8E49-A9F4-602A232DD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EBC6F-4889-3342-B01B-D5AD83C27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8D07-8508-3D4B-AC1F-4E8B5FBD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72C54-854A-4740-BD29-2C5FE3EB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217A5-001F-0D40-8848-25FDF7E7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617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3E88-43BA-8144-86B4-B431BD3F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041E4-DD08-E646-91F6-92A7560B5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2D868-E393-FB45-9553-3247B95B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017F0-11D0-F94A-B9C9-537E4E40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FEC58-3B3A-AD43-9B41-AD2367D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499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45B8F9-CD4F-2B46-A842-297EB8104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DF177-2B5B-B74E-83B3-24C51B096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C3158-BF9D-DD40-94E6-C8FC889D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407E3-A93E-E848-B52F-624289FD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945B1-C781-2142-B2AE-0835C4577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592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7174C-942E-554F-BA3E-C1D02D64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48113-EA9B-8547-A887-5EA8019AA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B9215-C17D-474C-BBB6-FB1739C97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FCAB-73A4-BD45-94A0-8F8B8A6BC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E0493-3D67-1147-A9A2-ACE2F475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7781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3F3A7-6BE8-E246-A53A-0C91CBF21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C98215-A4F5-C843-B442-EA4E4E28F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BD264-49F1-9741-94BC-185C78E8E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DE391-B812-7F4F-8E44-1A1633FB5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C87C-8FC2-2341-BBA1-182100C2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85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F8F79-E499-6743-96F7-02C83FFB5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5BB7F-0B2D-0D4E-9444-1277A15FC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CBC2D-29D6-5847-AAE2-EB6AEF6B1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06946-2C7B-F24D-B25F-1F640186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C4C9D-E8A9-7F43-88E2-DB996A6A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4B121-4887-E840-853A-272FBB57B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285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CE4EB-F750-F441-BE26-950ADC47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8EC3A-EEA9-1C49-A200-311F8E9DD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ED7BA-3F65-784A-A3A2-59F7818267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52EF7-747C-434C-8C26-B305971F1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77EE9A-E7E7-C744-9D1A-F329B21E3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8DACCC-F758-9C49-8416-98DD4C14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FB3E6-F8D9-D14F-93B6-EA893DFD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99121E-32A4-6A4C-BB3E-EE5C5E5C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670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E4637-8F0D-BD4B-BB5E-787F60FE6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D8A800-B3FA-5245-BC9D-1F0A6ED1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7FA59F-FB0B-1D4A-898B-4D4CC891D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67D742-202F-9A4E-9B51-CDD9A6877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973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67D2C-3404-5E49-82A7-C3C986AFD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39F2A7-2A9B-7146-97B4-080E2DC00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4F126-278A-2C48-BBC6-26E01DA72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268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2570-E0C2-EB48-841A-910E14CA4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452C5-6A93-4D46-B918-7254CEDA6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B1C86-032A-8042-9AED-EF8D4A652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C84FB-7FC2-9D4B-9670-3A280346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319B2-3E35-5645-A863-07F393EA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8FA4B-8CB9-4F4C-8133-FFC3ACA6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825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EFE67-8C68-4844-AB8C-2CED656AF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1087AF-0EF8-A34A-B4B8-82DE8FAB8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FDFAB-BDD9-CE4B-B230-EC8437EFB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1339D-37E4-8645-B277-873FF099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A8580-F177-1A4D-8768-D6D274DA9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E639C-0745-6444-8BB8-1FEF6A6DC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477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CF4B9-1D25-5842-91C7-9209A0E60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A77DE-A3A0-DE40-BD70-C3E52EC3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52D31-29E6-304A-8BCB-BE115469F1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C416-816F-459F-B0B1-1A3B4B719AF9}" type="datetimeFigureOut">
              <a:rPr lang="en-ZA" smtClean="0"/>
              <a:t>2021/08/16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4C102-F84C-D44E-BAF9-6CD60E42B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659FE-A0E1-3847-8007-3E6264BA7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8C047-4102-4EBD-99B3-1233B6F791A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919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B4913A7-0104-497E-96C6-CF103FAA9E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3144537"/>
              </p:ext>
            </p:extLst>
          </p:nvPr>
        </p:nvGraphicFramePr>
        <p:xfrm>
          <a:off x="301841" y="266330"/>
          <a:ext cx="11745157" cy="6507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5F6754D-6342-E04E-A293-FA6D4F6BEEBF}"/>
              </a:ext>
            </a:extLst>
          </p:cNvPr>
          <p:cNvSpPr/>
          <p:nvPr/>
        </p:nvSpPr>
        <p:spPr>
          <a:xfrm>
            <a:off x="301841" y="542517"/>
            <a:ext cx="247133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Impact Analysis </a:t>
            </a:r>
            <a:br>
              <a:rPr lang="en-US" dirty="0"/>
            </a:br>
            <a:r>
              <a:rPr lang="en-US" dirty="0"/>
              <a:t>Example for a bottle </a:t>
            </a:r>
            <a:br>
              <a:rPr lang="en-US" dirty="0"/>
            </a:br>
            <a:r>
              <a:rPr lang="en-US" dirty="0"/>
              <a:t>and jar wholesaler in </a:t>
            </a:r>
            <a:br>
              <a:rPr lang="en-US" dirty="0"/>
            </a:br>
            <a:r>
              <a:rPr lang="en-US" dirty="0"/>
              <a:t>Cape Town</a:t>
            </a:r>
          </a:p>
        </p:txBody>
      </p:sp>
      <p:pic>
        <p:nvPicPr>
          <p:cNvPr id="5" name="Google Shape;88;p1">
            <a:extLst>
              <a:ext uri="{FF2B5EF4-FFF2-40B4-BE49-F238E27FC236}">
                <a16:creationId xmlns:a16="http://schemas.microsoft.com/office/drawing/2014/main" id="{EB3B5BDF-EBF5-FD48-AFB3-B965B734730D}"/>
              </a:ext>
            </a:extLst>
          </p:cNvPr>
          <p:cNvPicPr preferRelativeResize="0"/>
          <p:nvPr/>
        </p:nvPicPr>
        <p:blipFill rotWithShape="1"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2787" r="16033" b="34298"/>
          <a:stretch/>
        </p:blipFill>
        <p:spPr>
          <a:xfrm>
            <a:off x="9521171" y="6202980"/>
            <a:ext cx="2447407" cy="4796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929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2BA94C8-4EF3-374E-A4D7-B83053A5E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419927"/>
              </p:ext>
            </p:extLst>
          </p:nvPr>
        </p:nvGraphicFramePr>
        <p:xfrm>
          <a:off x="240632" y="871886"/>
          <a:ext cx="11727946" cy="51142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5589">
                  <a:extLst>
                    <a:ext uri="{9D8B030D-6E8A-4147-A177-3AD203B41FA5}">
                      <a16:colId xmlns:a16="http://schemas.microsoft.com/office/drawing/2014/main" val="1271857496"/>
                    </a:ext>
                  </a:extLst>
                </a:gridCol>
                <a:gridCol w="2345589">
                  <a:extLst>
                    <a:ext uri="{9D8B030D-6E8A-4147-A177-3AD203B41FA5}">
                      <a16:colId xmlns:a16="http://schemas.microsoft.com/office/drawing/2014/main" val="553589525"/>
                    </a:ext>
                  </a:extLst>
                </a:gridCol>
                <a:gridCol w="3038607">
                  <a:extLst>
                    <a:ext uri="{9D8B030D-6E8A-4147-A177-3AD203B41FA5}">
                      <a16:colId xmlns:a16="http://schemas.microsoft.com/office/drawing/2014/main" val="2941303943"/>
                    </a:ext>
                  </a:extLst>
                </a:gridCol>
                <a:gridCol w="2586047">
                  <a:extLst>
                    <a:ext uri="{9D8B030D-6E8A-4147-A177-3AD203B41FA5}">
                      <a16:colId xmlns:a16="http://schemas.microsoft.com/office/drawing/2014/main" val="3229994295"/>
                    </a:ext>
                  </a:extLst>
                </a:gridCol>
                <a:gridCol w="1412114">
                  <a:extLst>
                    <a:ext uri="{9D8B030D-6E8A-4147-A177-3AD203B41FA5}">
                      <a16:colId xmlns:a16="http://schemas.microsoft.com/office/drawing/2014/main" val="2974767634"/>
                    </a:ext>
                  </a:extLst>
                </a:gridCol>
              </a:tblGrid>
              <a:tr h="6295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Business process/output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Supporting IT 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Impact when interrupted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Action required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 completed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117768"/>
                  </a:ext>
                </a:extLst>
              </a:tr>
              <a:tr h="839983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shop, emails, stock control system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hardware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Stock loss, supply chain interruption, inability to fulfil orders, brand damage and lost custom.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 hours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Alternate local suppliers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Have some emergency stock in alternative site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Server &amp; data back up in cloud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 of local and international suppliers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Comprehensive insurance 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SASRIA and natural disasters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70998"/>
                  </a:ext>
                </a:extLst>
              </a:tr>
              <a:tr h="6165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Person responsible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Contact details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54838"/>
                  </a:ext>
                </a:extLst>
              </a:tr>
            </a:tbl>
          </a:graphicData>
        </a:graphic>
      </p:graphicFrame>
      <p:pic>
        <p:nvPicPr>
          <p:cNvPr id="3" name="Google Shape;88;p1">
            <a:extLst>
              <a:ext uri="{FF2B5EF4-FFF2-40B4-BE49-F238E27FC236}">
                <a16:creationId xmlns:a16="http://schemas.microsoft.com/office/drawing/2014/main" id="{4CD4CB4A-9D41-B444-892F-6B94B8DC5BBF}"/>
              </a:ext>
            </a:extLst>
          </p:cNvPr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2787" r="16033" b="34298"/>
          <a:stretch/>
        </p:blipFill>
        <p:spPr>
          <a:xfrm>
            <a:off x="9521171" y="6202980"/>
            <a:ext cx="2447407" cy="4796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2F91C0-E977-B447-AA8E-89627D49A5BF}"/>
              </a:ext>
            </a:extLst>
          </p:cNvPr>
          <p:cNvSpPr/>
          <p:nvPr/>
        </p:nvSpPr>
        <p:spPr>
          <a:xfrm>
            <a:off x="240632" y="285687"/>
            <a:ext cx="7090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400" b="1" dirty="0"/>
              <a:t>High Likelihood / High Impact Example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1030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2BA94C8-4EF3-374E-A4D7-B83053A5E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531414"/>
              </p:ext>
            </p:extLst>
          </p:nvPr>
        </p:nvGraphicFramePr>
        <p:xfrm>
          <a:off x="240632" y="871886"/>
          <a:ext cx="11727946" cy="37431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5589">
                  <a:extLst>
                    <a:ext uri="{9D8B030D-6E8A-4147-A177-3AD203B41FA5}">
                      <a16:colId xmlns:a16="http://schemas.microsoft.com/office/drawing/2014/main" val="1271857496"/>
                    </a:ext>
                  </a:extLst>
                </a:gridCol>
                <a:gridCol w="2345589">
                  <a:extLst>
                    <a:ext uri="{9D8B030D-6E8A-4147-A177-3AD203B41FA5}">
                      <a16:colId xmlns:a16="http://schemas.microsoft.com/office/drawing/2014/main" val="553589525"/>
                    </a:ext>
                  </a:extLst>
                </a:gridCol>
                <a:gridCol w="3038607">
                  <a:extLst>
                    <a:ext uri="{9D8B030D-6E8A-4147-A177-3AD203B41FA5}">
                      <a16:colId xmlns:a16="http://schemas.microsoft.com/office/drawing/2014/main" val="2941303943"/>
                    </a:ext>
                  </a:extLst>
                </a:gridCol>
                <a:gridCol w="2586047">
                  <a:extLst>
                    <a:ext uri="{9D8B030D-6E8A-4147-A177-3AD203B41FA5}">
                      <a16:colId xmlns:a16="http://schemas.microsoft.com/office/drawing/2014/main" val="3229994295"/>
                    </a:ext>
                  </a:extLst>
                </a:gridCol>
                <a:gridCol w="1412114">
                  <a:extLst>
                    <a:ext uri="{9D8B030D-6E8A-4147-A177-3AD203B41FA5}">
                      <a16:colId xmlns:a16="http://schemas.microsoft.com/office/drawing/2014/main" val="2974767634"/>
                    </a:ext>
                  </a:extLst>
                </a:gridCol>
              </a:tblGrid>
              <a:tr h="6295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Business process/output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Supporting IT 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Impact when interrupted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Action required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 completed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117768"/>
                  </a:ext>
                </a:extLst>
              </a:tr>
              <a:tr h="839983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Accounting software, financial records, compliance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hardware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Will stop invoicing, reconciliations and reporting immediately, unacceptable after 24 hours. Potential for severe financial loss if malware or fraud involved.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Server &amp; data backup in cloud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Encryption, passwords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Policies re data and passwords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Security and anti virus software up to date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70998"/>
                  </a:ext>
                </a:extLst>
              </a:tr>
              <a:tr h="6165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Person responsible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Contact details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54838"/>
                  </a:ext>
                </a:extLst>
              </a:tr>
            </a:tbl>
          </a:graphicData>
        </a:graphic>
      </p:graphicFrame>
      <p:pic>
        <p:nvPicPr>
          <p:cNvPr id="3" name="Google Shape;88;p1">
            <a:extLst>
              <a:ext uri="{FF2B5EF4-FFF2-40B4-BE49-F238E27FC236}">
                <a16:creationId xmlns:a16="http://schemas.microsoft.com/office/drawing/2014/main" id="{4CD4CB4A-9D41-B444-892F-6B94B8DC5BBF}"/>
              </a:ext>
            </a:extLst>
          </p:cNvPr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2787" r="16033" b="34298"/>
          <a:stretch/>
        </p:blipFill>
        <p:spPr>
          <a:xfrm>
            <a:off x="9521171" y="6202980"/>
            <a:ext cx="2447407" cy="4796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2F91C0-E977-B447-AA8E-89627D49A5BF}"/>
              </a:ext>
            </a:extLst>
          </p:cNvPr>
          <p:cNvSpPr/>
          <p:nvPr/>
        </p:nvSpPr>
        <p:spPr>
          <a:xfrm>
            <a:off x="240632" y="285687"/>
            <a:ext cx="7090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400" b="1" dirty="0"/>
              <a:t>High Likelihood / High Impact Example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5194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5761</TotalTime>
  <Words>260</Words>
  <Application>Microsoft Macintosh PowerPoint</Application>
  <PresentationFormat>Widescreen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Askew</dc:creator>
  <cp:lastModifiedBy>Renee Bull</cp:lastModifiedBy>
  <cp:revision>8</cp:revision>
  <dcterms:created xsi:type="dcterms:W3CDTF">2021-07-16T12:08:14Z</dcterms:created>
  <dcterms:modified xsi:type="dcterms:W3CDTF">2021-08-16T09:51:51Z</dcterms:modified>
</cp:coreProperties>
</file>